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396" r:id="rId3"/>
    <p:sldId id="380" r:id="rId4"/>
    <p:sldId id="404" r:id="rId5"/>
    <p:sldId id="294" r:id="rId6"/>
    <p:sldId id="399" r:id="rId7"/>
    <p:sldId id="361" r:id="rId8"/>
    <p:sldId id="376" r:id="rId9"/>
    <p:sldId id="410" r:id="rId10"/>
    <p:sldId id="411" r:id="rId11"/>
    <p:sldId id="412" r:id="rId12"/>
    <p:sldId id="365" r:id="rId13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006600"/>
    <a:srgbClr val="CC0099"/>
    <a:srgbClr val="FF3399"/>
    <a:srgbClr val="FF99CC"/>
    <a:srgbClr val="00CC66"/>
    <a:srgbClr val="66FFCC"/>
    <a:srgbClr val="CC66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56" autoAdjust="0"/>
    <p:restoredTop sz="97711" autoAdjust="0"/>
  </p:normalViewPr>
  <p:slideViewPr>
    <p:cSldViewPr>
      <p:cViewPr>
        <p:scale>
          <a:sx n="70" d="100"/>
          <a:sy n="70" d="100"/>
        </p:scale>
        <p:origin x="-1590" y="-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7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7B4249A0-F225-4BCF-A9D7-A661D36326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7805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9" y="4714875"/>
            <a:ext cx="543718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DF792CDF-CBEA-45BA-96A2-22A10E3B037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0009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1506DF-C629-4ECD-8C79-CD92669BD74C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4"/>
          <p:cNvSpPr txBox="1"/>
          <p:nvPr userDrawn="1"/>
        </p:nvSpPr>
        <p:spPr>
          <a:xfrm>
            <a:off x="177800" y="6283325"/>
            <a:ext cx="4238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smtClean="0">
                <a:solidFill>
                  <a:srgbClr val="000000"/>
                </a:solidFill>
              </a:rPr>
              <a:pPr algn="r"/>
              <a:t>‹N›</a:t>
            </a:fld>
            <a:endParaRPr lang="it-IT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53778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228789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3685428"/>
      </p:ext>
    </p:extLst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</p:spTree>
    <p:extLst>
      <p:ext uri="{BB962C8B-B14F-4D97-AF65-F5344CB8AC3E}">
        <p14:creationId xmlns:p14="http://schemas.microsoft.com/office/powerpoint/2010/main" val="325062323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067287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7514221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8728348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2752570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763865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1383079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9501130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5321232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177800" y="6283325"/>
            <a:ext cx="4238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smtClean="0">
                <a:solidFill>
                  <a:srgbClr val="000000"/>
                </a:solidFill>
              </a:rPr>
              <a:pPr algn="r"/>
              <a:t>‹N›</a:t>
            </a:fld>
            <a:endParaRPr lang="it-IT" sz="10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331913" y="1700808"/>
            <a:ext cx="6405562" cy="1542455"/>
          </a:xfr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PRESENTAZIONE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DATI FEBBRAIO 2016 OSSERVATORIO STAMPA - FCP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876925"/>
            <a:ext cx="4959350" cy="6477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</a:pPr>
            <a:endParaRPr lang="it-IT" altLang="it-IT" sz="1800" smtClean="0"/>
          </a:p>
          <a:p>
            <a:pPr eaLnBrk="1" hangingPunct="1"/>
            <a:endParaRPr lang="it-IT" altLang="it-IT" sz="1800" smtClean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6571280" y="607040"/>
            <a:ext cx="1584325" cy="86360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979613" y="6092825"/>
            <a:ext cx="4959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Milano</a:t>
            </a:r>
            <a:r>
              <a:rPr lang="it-IT" altLang="it-IT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31 marzo 2016</a:t>
            </a: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188913"/>
            <a:ext cx="8229600" cy="52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rgbClr val="A19DFB"/>
                </a:solidFill>
              </a:rPr>
              <a:t/>
            </a:r>
            <a:br>
              <a:rPr lang="it-IT" altLang="it-IT" smtClean="0">
                <a:solidFill>
                  <a:srgbClr val="A19DFB"/>
                </a:solidFill>
              </a:rPr>
            </a:br>
            <a:endParaRPr lang="it-IT" altLang="it-IT" smtClean="0">
              <a:solidFill>
                <a:srgbClr val="A19DFB"/>
              </a:solidFill>
            </a:endParaRPr>
          </a:p>
        </p:txBody>
      </p:sp>
      <p:sp>
        <p:nvSpPr>
          <p:cNvPr id="15363" name="Rectangle 68"/>
          <p:cNvSpPr>
            <a:spLocks noChangeArrowheads="1"/>
          </p:cNvSpPr>
          <p:nvPr/>
        </p:nvSpPr>
        <p:spPr bwMode="auto">
          <a:xfrm>
            <a:off x="250825" y="188913"/>
            <a:ext cx="85693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18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Periodo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Gennaio 2015 –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Febbraio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it-IT" sz="1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</a:t>
            </a:r>
            <a:r>
              <a:rPr lang="it-IT" sz="1800" i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FATTURATI </a:t>
            </a:r>
            <a:r>
              <a:rPr 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(per 1.000) E SPAZI</a:t>
            </a:r>
            <a: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800" i="1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468" name="Group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091959"/>
              </p:ext>
            </p:extLst>
          </p:nvPr>
        </p:nvGraphicFramePr>
        <p:xfrm>
          <a:off x="250825" y="976982"/>
          <a:ext cx="8640764" cy="4425863"/>
        </p:xfrm>
        <a:graphic>
          <a:graphicData uri="http://schemas.openxmlformats.org/drawingml/2006/table">
            <a:tbl>
              <a:tblPr/>
              <a:tblGrid>
                <a:gridCol w="2732135"/>
                <a:gridCol w="1009480"/>
                <a:gridCol w="1009480"/>
                <a:gridCol w="1009480"/>
                <a:gridCol w="1009480"/>
                <a:gridCol w="910119"/>
                <a:gridCol w="960590"/>
              </a:tblGrid>
              <a:tr h="81626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Netto (</a:t>
                      </a:r>
                      <a:r>
                        <a:rPr kumimoji="0" lang="it-IT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tabellare+speciale</a:t>
                      </a: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Tabellare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L - Maschili attualità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1.345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-23,1%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-9,3%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3,77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U - Arredamento professionale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G - Benessere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T2 - Altri Arredamento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Y - Varie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M 1 - Altri Maschili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2,09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2033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rgbClr val="A19DFB"/>
                </a:solidFill>
              </a:rPr>
              <a:t/>
            </a:r>
            <a:br>
              <a:rPr lang="it-IT" altLang="it-IT" smtClean="0">
                <a:solidFill>
                  <a:srgbClr val="A19DFB"/>
                </a:solidFill>
              </a:rPr>
            </a:br>
            <a:endParaRPr lang="it-IT" altLang="it-IT" smtClean="0">
              <a:solidFill>
                <a:srgbClr val="A19DFB"/>
              </a:solidFill>
            </a:endParaRPr>
          </a:p>
        </p:txBody>
      </p:sp>
      <p:sp>
        <p:nvSpPr>
          <p:cNvPr id="6" name="Rectangle 68"/>
          <p:cNvSpPr>
            <a:spLocks noChangeArrowheads="1"/>
          </p:cNvSpPr>
          <p:nvPr/>
        </p:nvSpPr>
        <p:spPr bwMode="auto">
          <a:xfrm>
            <a:off x="250825" y="188913"/>
            <a:ext cx="85693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18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Periodo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Gennaio 2015 –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Febbraio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it-IT" sz="1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</a:t>
            </a:r>
            <a:r>
              <a:rPr lang="it-IT" sz="1800" i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FATTURATI </a:t>
            </a:r>
            <a:r>
              <a:rPr 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(per 1.000) E SPAZI</a:t>
            </a:r>
            <a: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800" i="1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oup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667181"/>
              </p:ext>
            </p:extLst>
          </p:nvPr>
        </p:nvGraphicFramePr>
        <p:xfrm>
          <a:off x="250825" y="976982"/>
          <a:ext cx="8640764" cy="4425863"/>
        </p:xfrm>
        <a:graphic>
          <a:graphicData uri="http://schemas.openxmlformats.org/drawingml/2006/table">
            <a:tbl>
              <a:tblPr/>
              <a:tblGrid>
                <a:gridCol w="2732135"/>
                <a:gridCol w="1009480"/>
                <a:gridCol w="1009480"/>
                <a:gridCol w="1009480"/>
                <a:gridCol w="1009480"/>
                <a:gridCol w="910119"/>
                <a:gridCol w="960590"/>
              </a:tblGrid>
              <a:tr h="81626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Netto (</a:t>
                      </a:r>
                      <a:r>
                        <a:rPr kumimoji="0" lang="it-IT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tabellare+speciale</a:t>
                      </a: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Tabellare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E - Cucina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X - Natura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-6,8%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I - Guide e altri Familiari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B - Altri Femminili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S - Bambini e ragazzi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11,2%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60,0%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effectLst/>
                          <a:latin typeface="Arial"/>
                        </a:rPr>
                        <a:t>Gruppi O, T1 e R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2.611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4,45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87380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77240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8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</a:p>
          <a:p>
            <a:pPr algn="ctr" eaLnBrk="1" hangingPunct="1">
              <a:buFontTx/>
              <a:buNone/>
            </a:pPr>
            <a:r>
              <a:rPr lang="it-IT" altLang="it-IT" sz="28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</a:p>
        </p:txBody>
      </p:sp>
      <p:pic>
        <p:nvPicPr>
          <p:cNvPr id="23245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6443663" y="657225"/>
            <a:ext cx="1668462" cy="1250950"/>
          </a:xfrm>
          <a:noFill/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215900" y="333375"/>
            <a:ext cx="84963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QUOTIDIANE NUOVE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– Febbraio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5106" y="2997200"/>
            <a:ext cx="84978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QUOTIDIANE CHIUSE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– Febbraio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77" name="Straight Connector 6"/>
          <p:cNvCxnSpPr>
            <a:cxnSpLocks noChangeShapeType="1"/>
          </p:cNvCxnSpPr>
          <p:nvPr/>
        </p:nvCxnSpPr>
        <p:spPr bwMode="auto">
          <a:xfrm>
            <a:off x="611188" y="3213100"/>
            <a:ext cx="7345362" cy="1444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1188" y="4091477"/>
            <a:ext cx="7993062" cy="171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Corriere Mercantile (Agosto 2015)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Gazzetta del Lunedì (Agosto 2015)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defRPr/>
            </a:pPr>
            <a:endParaRPr lang="it-IT" sz="18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11560" y="1340769"/>
            <a:ext cx="799306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Nessuna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endParaRPr lang="it-IT" sz="18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18" name="Text Box 66"/>
          <p:cNvSpPr txBox="1">
            <a:spLocks noChangeArrowheads="1"/>
          </p:cNvSpPr>
          <p:nvPr/>
        </p:nvSpPr>
        <p:spPr bwMode="auto">
          <a:xfrm>
            <a:off x="0" y="21054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QUOTIDIANI -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e Spazi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339184"/>
              </p:ext>
            </p:extLst>
          </p:nvPr>
        </p:nvGraphicFramePr>
        <p:xfrm>
          <a:off x="2267744" y="1575000"/>
          <a:ext cx="4536503" cy="3763936"/>
        </p:xfrm>
        <a:graphic>
          <a:graphicData uri="http://schemas.openxmlformats.org/drawingml/2006/table">
            <a:tbl>
              <a:tblPr/>
              <a:tblGrid>
                <a:gridCol w="1189901"/>
                <a:gridCol w="1115534"/>
                <a:gridCol w="1115534"/>
                <a:gridCol w="1115534"/>
              </a:tblGrid>
              <a:tr h="792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it-IT" sz="15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endParaRPr lang="it-IT" sz="15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2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Quotidiani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44.824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47.602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92.427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2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Quotidiani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28.398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29.832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58.231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6,4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Text Box 3"/>
          <p:cNvSpPr txBox="1">
            <a:spLocks noChangeArrowheads="1"/>
          </p:cNvSpPr>
          <p:nvPr/>
        </p:nvSpPr>
        <p:spPr bwMode="auto">
          <a:xfrm>
            <a:off x="0" y="18202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QUOTIDIANI–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e Spazi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671095"/>
              </p:ext>
            </p:extLst>
          </p:nvPr>
        </p:nvGraphicFramePr>
        <p:xfrm>
          <a:off x="2555777" y="548680"/>
          <a:ext cx="4536503" cy="6122078"/>
        </p:xfrm>
        <a:graphic>
          <a:graphicData uri="http://schemas.openxmlformats.org/drawingml/2006/table">
            <a:tbl>
              <a:tblPr/>
              <a:tblGrid>
                <a:gridCol w="1620834"/>
                <a:gridCol w="971453"/>
                <a:gridCol w="864097"/>
                <a:gridCol w="1080119"/>
              </a:tblGrid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3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it-IT" sz="13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2016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48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Com.Nazionale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16.733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18.378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35.111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11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Com.Nazionale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5.068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9.958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37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17,9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11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Com.Locale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13.861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14.683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28.544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89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48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          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Com.Locale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20.902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22.217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43.118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07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11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Servizio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9.243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9.930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19.173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9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Servizio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1.687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1.654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3.341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17,5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352" y="1340768"/>
            <a:ext cx="8928991" cy="2016224"/>
          </a:xfrm>
        </p:spPr>
        <p:txBody>
          <a:bodyPr/>
          <a:lstStyle/>
          <a:p>
            <a:pPr marL="360000" indent="-324000" eaLnBrk="1" hangingPunct="1">
              <a:lnSpc>
                <a:spcPct val="150000"/>
              </a:lnSpc>
              <a:spcBef>
                <a:spcPts val="600"/>
              </a:spcBef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MC #LIKES (</a:t>
            </a:r>
            <a:r>
              <a:rPr lang="it-IT" altLang="it-IT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Ott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2015)				gruppo Femminili Moda (D)</a:t>
            </a:r>
          </a:p>
          <a:p>
            <a:pPr marL="360000" indent="-324000" eaLnBrk="1" hangingPunct="1">
              <a:lnSpc>
                <a:spcPct val="150000"/>
              </a:lnSpc>
              <a:spcBef>
                <a:spcPts val="600"/>
              </a:spcBef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Nuovo TV (Set. 2015)				gruppo Familiari (H)</a:t>
            </a:r>
          </a:p>
          <a:p>
            <a:pPr marL="360000" indent="-324000" eaLnBrk="1" hangingPunct="1">
              <a:lnSpc>
                <a:spcPct val="150000"/>
              </a:lnSpc>
              <a:spcBef>
                <a:spcPts val="600"/>
              </a:spcBef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Quarto grado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Mag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2015)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gruppo Altri femminili (B)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" indent="0" eaLnBrk="1" hangingPunct="1">
              <a:lnSpc>
                <a:spcPct val="150000"/>
              </a:lnSpc>
              <a:spcBef>
                <a:spcPts val="600"/>
              </a:spcBef>
              <a:buNone/>
            </a:pP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it-IT" altLang="it-IT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0" y="292431"/>
            <a:ext cx="914399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PERIODICHE NUOVE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– Febbraio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52579" y="3645024"/>
            <a:ext cx="81375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PERIODICHE CHIUSE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Febbraio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6440" y="4722822"/>
            <a:ext cx="878567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Elle a Tavola (</a:t>
            </a:r>
            <a:r>
              <a:rPr lang="it-IT" sz="1800" b="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Dic</a:t>
            </a: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. 2015)		gruppo Cucina (E)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Grazia Casa (Set. 2015)</a:t>
            </a:r>
            <a:r>
              <a:rPr lang="it-IT" sz="1800" b="0" kern="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gruppo Arredamento Design (T1)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it-IT" sz="18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179655"/>
              </p:ext>
            </p:extLst>
          </p:nvPr>
        </p:nvGraphicFramePr>
        <p:xfrm>
          <a:off x="2483767" y="906955"/>
          <a:ext cx="4536505" cy="4955190"/>
        </p:xfrm>
        <a:graphic>
          <a:graphicData uri="http://schemas.openxmlformats.org/drawingml/2006/table">
            <a:tbl>
              <a:tblPr/>
              <a:tblGrid>
                <a:gridCol w="1330822"/>
                <a:gridCol w="973435"/>
                <a:gridCol w="1080120"/>
                <a:gridCol w="1152128"/>
              </a:tblGrid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45716" marR="45716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it-IT" sz="14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it-IT" sz="14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2016</a:t>
                      </a:r>
                      <a:endParaRPr lang="it-IT" sz="14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7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12.559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37.964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5.242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14.589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19.831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5.327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10.485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15.812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1.990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2.321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29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0" y="260648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PERIODICI -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Totale (per 1.000)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65" name="Text Box 87"/>
          <p:cNvSpPr txBox="1">
            <a:spLocks noChangeArrowheads="1"/>
          </p:cNvSpPr>
          <p:nvPr/>
        </p:nvSpPr>
        <p:spPr bwMode="auto">
          <a:xfrm>
            <a:off x="1676400" y="3124200"/>
            <a:ext cx="838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 b="0">
              <a:latin typeface="Arial" charset="0"/>
            </a:endParaRPr>
          </a:p>
        </p:txBody>
      </p:sp>
      <p:sp>
        <p:nvSpPr>
          <p:cNvPr id="11367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-2738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  PERIODICI -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 Spazio Tabellare 2016</a:t>
            </a:r>
            <a:endParaRPr lang="it-IT" altLang="it-IT" sz="1800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17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9318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9319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graphicFrame>
        <p:nvGraphicFramePr>
          <p:cNvPr id="8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505026"/>
              </p:ext>
            </p:extLst>
          </p:nvPr>
        </p:nvGraphicFramePr>
        <p:xfrm>
          <a:off x="1763688" y="574394"/>
          <a:ext cx="5760640" cy="6022958"/>
        </p:xfrm>
        <a:graphic>
          <a:graphicData uri="http://schemas.openxmlformats.org/drawingml/2006/table">
            <a:tbl>
              <a:tblPr/>
              <a:tblGrid>
                <a:gridCol w="2456337"/>
                <a:gridCol w="1000047"/>
                <a:gridCol w="936104"/>
                <a:gridCol w="1368152"/>
              </a:tblGrid>
              <a:tr h="230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45708" marR="45708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it-IT" sz="12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2016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Fatturato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11.113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23.046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34.159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76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-12,8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-3,6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3.816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5.758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9.574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Fatt.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4.838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13.558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18.396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-3,8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Spazio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1.992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3.435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5.428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Fatt.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4.489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9.157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13.646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Spazio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1.276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2.117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3.393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-7,8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Fatt. 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1.785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2.117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-8,7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Spazio 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206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753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600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-3,8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-9,8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199532"/>
              </p:ext>
            </p:extLst>
          </p:nvPr>
        </p:nvGraphicFramePr>
        <p:xfrm>
          <a:off x="2411760" y="1075024"/>
          <a:ext cx="4536504" cy="5024534"/>
        </p:xfrm>
        <a:graphic>
          <a:graphicData uri="http://schemas.openxmlformats.org/drawingml/2006/table">
            <a:tbl>
              <a:tblPr/>
              <a:tblGrid>
                <a:gridCol w="1159281"/>
                <a:gridCol w="1144975"/>
                <a:gridCol w="1008112"/>
                <a:gridCol w="1224136"/>
              </a:tblGrid>
              <a:tr h="589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45708" marR="45708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2016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3.805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404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1.031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1.435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-24,4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-6,2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-12,1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1.328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2.166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-26,6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-7,5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204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204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1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it-IT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55,5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191824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PERIODICI -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Speciale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41" name="Text Box 87"/>
          <p:cNvSpPr txBox="1">
            <a:spLocks noChangeArrowheads="1"/>
          </p:cNvSpPr>
          <p:nvPr/>
        </p:nvSpPr>
        <p:spPr bwMode="auto">
          <a:xfrm>
            <a:off x="1676400" y="3124200"/>
            <a:ext cx="838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 b="0">
              <a:latin typeface="Arial" charset="0"/>
            </a:endParaRPr>
          </a:p>
        </p:txBody>
      </p:sp>
      <p:sp>
        <p:nvSpPr>
          <p:cNvPr id="10342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0343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0344" name="Rectangle 90"/>
          <p:cNvSpPr>
            <a:spLocks noChangeArrowheads="1"/>
          </p:cNvSpPr>
          <p:nvPr/>
        </p:nvSpPr>
        <p:spPr bwMode="auto">
          <a:xfrm>
            <a:off x="385127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533" name="Rectangle 6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79388" y="17807"/>
            <a:ext cx="8785225" cy="98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150000"/>
              </a:lnSpc>
            </a:pPr>
            <a: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Testate divise per Gruppi</a:t>
            </a:r>
            <a:b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Periodo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Gennaio 2015 – Febbraio 2016 </a:t>
            </a:r>
            <a: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it-IT" altLang="it-IT" sz="1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FATTURATI (per 1.000) E SPAZI</a:t>
            </a:r>
            <a:r>
              <a:rPr lang="it-IT" altLang="it-IT" sz="1800" dirty="0" smtClean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altLang="it-IT" sz="1800" dirty="0" smtClean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altLang="it-IT" sz="1800" dirty="0" smtClean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430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604527"/>
              </p:ext>
            </p:extLst>
          </p:nvPr>
        </p:nvGraphicFramePr>
        <p:xfrm>
          <a:off x="215900" y="1076325"/>
          <a:ext cx="8675687" cy="4425021"/>
        </p:xfrm>
        <a:graphic>
          <a:graphicData uri="http://schemas.openxmlformats.org/drawingml/2006/table">
            <a:tbl>
              <a:tblPr/>
              <a:tblGrid>
                <a:gridCol w="2846742"/>
                <a:gridCol w="995101"/>
                <a:gridCol w="995101"/>
                <a:gridCol w="995101"/>
                <a:gridCol w="995101"/>
                <a:gridCol w="899334"/>
                <a:gridCol w="949207"/>
              </a:tblGrid>
              <a:tr h="78600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Netto (</a:t>
                      </a:r>
                      <a:r>
                        <a:rPr kumimoji="0" lang="it-IT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tabellare+speciale</a:t>
                      </a: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Tabellare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0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A - Femminili attualità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13.972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2.855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D - Femminili moda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7.281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870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6,98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38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P - Automotive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2.551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H - Familiari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2.419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1.414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M - Maschili stili di vita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2.326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V - Professionali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1.950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-8,1%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3,48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3,46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68935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15691</TotalTime>
  <Words>903</Words>
  <Application>Microsoft Office PowerPoint</Application>
  <PresentationFormat>Presentazione su schermo (4:3)</PresentationFormat>
  <Paragraphs>421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1_Default Design</vt:lpstr>
      <vt:lpstr> PRESENTAZIONE  DATI FEBBRAIO 2016 OSSERVATORIO STAMPA - FCP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Testate divise per Gruppi Periodo Gennaio 2015 – Febbraio 2016 - FATTURATI (per 1.000) E SPAZI </vt:lpstr>
      <vt:lpstr> </vt:lpstr>
      <vt:lpstr> </vt:lpstr>
      <vt:lpstr>Presentazione standard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Selvaggi Laura</cp:lastModifiedBy>
  <cp:revision>1522</cp:revision>
  <cp:lastPrinted>2016-03-29T09:03:55Z</cp:lastPrinted>
  <dcterms:created xsi:type="dcterms:W3CDTF">2006-03-29T09:09:15Z</dcterms:created>
  <dcterms:modified xsi:type="dcterms:W3CDTF">2016-03-30T08:49:09Z</dcterms:modified>
</cp:coreProperties>
</file>